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6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8229600" cx="14630400"/>
  <p:notesSz cx="8229600" cy="14630400"/>
  <p:embeddedFontLst>
    <p:embeddedFont>
      <p:font typeface="DM Sans Medium"/>
      <p:regular r:id="rId13"/>
      <p:bold r:id="rId14"/>
      <p:italic r:id="rId15"/>
      <p:boldItalic r:id="rId16"/>
    </p:embeddedFont>
    <p:embeddedFont>
      <p:font typeface="Inter"/>
      <p:regular r:id="rId17"/>
      <p:bold r:id="rId18"/>
      <p:italic r:id="rId19"/>
      <p:boldItalic r:id="rId20"/>
    </p:embeddedFont>
    <p:embeddedFont>
      <p:font typeface="DM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25" roundtripDataSignature="AMtx7miHmtY9fCHGPqlk9FFTRrlp3l/j9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AD0D9F41-64C9-47EB-96D4-F57DD221ADAD}">
  <a:tblStyle styleId="{AD0D9F41-64C9-47EB-96D4-F57DD221ADA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-boldItalic.fntdata"/><Relationship Id="rId22" Type="http://schemas.openxmlformats.org/officeDocument/2006/relationships/font" Target="fonts/DMSans-bold.fntdata"/><Relationship Id="rId21" Type="http://schemas.openxmlformats.org/officeDocument/2006/relationships/font" Target="fonts/DMSans-regular.fntdata"/><Relationship Id="rId24" Type="http://schemas.openxmlformats.org/officeDocument/2006/relationships/font" Target="fonts/DMSans-boldItalic.fntdata"/><Relationship Id="rId23" Type="http://schemas.openxmlformats.org/officeDocument/2006/relationships/font" Target="fonts/DMSans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customschemas.google.com/relationships/presentationmetadata" Target="meta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DMSansMedium-regular.fntdata"/><Relationship Id="rId12" Type="http://schemas.openxmlformats.org/officeDocument/2006/relationships/slide" Target="slides/slide7.xml"/><Relationship Id="rId15" Type="http://schemas.openxmlformats.org/officeDocument/2006/relationships/font" Target="fonts/DMSansMedium-italic.fntdata"/><Relationship Id="rId14" Type="http://schemas.openxmlformats.org/officeDocument/2006/relationships/font" Target="fonts/DMSansMedium-bold.fntdata"/><Relationship Id="rId17" Type="http://schemas.openxmlformats.org/officeDocument/2006/relationships/font" Target="fonts/Inter-regular.fntdata"/><Relationship Id="rId16" Type="http://schemas.openxmlformats.org/officeDocument/2006/relationships/font" Target="fonts/DMSansMedium-boldItalic.fntdata"/><Relationship Id="rId19" Type="http://schemas.openxmlformats.org/officeDocument/2006/relationships/font" Target="fonts/Inter-italic.fntdata"/><Relationship Id="rId18" Type="http://schemas.openxmlformats.org/officeDocument/2006/relationships/font" Target="fonts/Inter-bold.fntdata"/></Relationships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2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/>
              <a:t>‹#›</a:t>
            </a:fld>
            <a:endParaRPr b="0" i="0" sz="1200" u="none" cap="none" strike="noStrike"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" name="Google Shape;33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g3575c1134af_1_3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g3575c1134af_1_3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g3575c1134af_1_3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" name="Google Shape;5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7" name="Google Shape;77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75c1134af_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9" name="Google Shape;109;g3575c1134af_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g3575c1134af_1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770e2e9e7_1_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770e2e9e7_1_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35770e2e9e7_1_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575c1134af_2_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575c1134af_2_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3575c1134af_2_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gamma.app/?utm_source=made-with-gamma" TargetMode="External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1 master">
  <p:cSld name="Slide 1 mast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7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3" name="Google Shape;13;p7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2 master">
  <p:cSld name="Slide 2 master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" name="Google Shape;16;p8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17" name="Google Shape;17;p8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3 master">
  <p:cSld name="Slide 3 master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9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1" name="Google Shape;21;p9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4 master">
  <p:cSld name="Slide 4 master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1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5" name="Google Shape;25;p10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5 master">
  <p:cSld name="Slide 5 master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6E2D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1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9F8F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descr="preencoded.png" id="29" name="Google Shape;29;p11">
            <a:hlinkClick r:id="rId2"/>
          </p:cNvPr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39215" y="7749540"/>
            <a:ext cx="1722605" cy="411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FAULT">
  <p:cSld name="DEFAULT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mc:AlternateContent>
    <mc:Choice Requires="p14">
      <p:transition spd="slow" p14:dur="1500">
        <p:fade/>
      </p:transition>
    </mc:Choice>
    <mc:Fallback>
      <p:transition spd="slow">
        <p:fade/>
      </p:transition>
    </mc:Fallback>
  </mc:AlternateConten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6.png"/><Relationship Id="rId5" Type="http://schemas.openxmlformats.org/officeDocument/2006/relationships/image" Target="../media/image9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36" name="Google Shape;3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1"/>
          <p:cNvSpPr/>
          <p:nvPr/>
        </p:nvSpPr>
        <p:spPr>
          <a:xfrm>
            <a:off x="793790" y="2790825"/>
            <a:ext cx="6512838" cy="70877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19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4450"/>
              <a:buFont typeface="DM Sans Medium"/>
              <a:buNone/>
            </a:pPr>
            <a:r>
              <a:rPr b="0" i="0" lang="en-US" sz="44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Predicting Penalty Shots</a:t>
            </a:r>
            <a:endParaRPr b="0" i="0" sz="4450" u="none" cap="none" strike="noStrike"/>
          </a:p>
        </p:txBody>
      </p:sp>
      <p:sp>
        <p:nvSpPr>
          <p:cNvPr id="38" name="Google Shape;38;p1"/>
          <p:cNvSpPr/>
          <p:nvPr/>
        </p:nvSpPr>
        <p:spPr>
          <a:xfrm>
            <a:off x="793790" y="3839766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VARSHINI GAYATHRI SURESH - 469038</a:t>
            </a:r>
            <a:endParaRPr b="0" i="0" sz="1750" u="none" cap="none" strike="noStrike"/>
          </a:p>
        </p:txBody>
      </p:sp>
      <p:sp>
        <p:nvSpPr>
          <p:cNvPr id="39" name="Google Shape;39;p1"/>
          <p:cNvSpPr/>
          <p:nvPr/>
        </p:nvSpPr>
        <p:spPr>
          <a:xfrm>
            <a:off x="793790" y="4457819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CARLOS WAN LEE CHAM PEREZ - 470847</a:t>
            </a:r>
            <a:endParaRPr b="0" i="0" sz="1750" u="none" cap="none" strike="noStrike"/>
          </a:p>
        </p:txBody>
      </p:sp>
      <p:sp>
        <p:nvSpPr>
          <p:cNvPr id="40" name="Google Shape;40;p1"/>
          <p:cNvSpPr/>
          <p:nvPr/>
        </p:nvSpPr>
        <p:spPr>
          <a:xfrm>
            <a:off x="793790" y="5075873"/>
            <a:ext cx="7556421" cy="36290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62857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50"/>
              <a:buFont typeface="Inter"/>
              <a:buNone/>
            </a:pPr>
            <a:r>
              <a:rPr b="0" i="0" lang="en-US" sz="175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ABISHAI SRINIVASAN - 471538</a:t>
            </a:r>
            <a:endParaRPr b="0" i="0" sz="1750" u="none" cap="none" strike="noStrike"/>
          </a:p>
        </p:txBody>
      </p:sp>
      <p:pic>
        <p:nvPicPr>
          <p:cNvPr id="41" name="Google Shape;41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152400"/>
            <a:ext cx="3750224" cy="100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g3575c1134af_1_36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rgbClr val="F9F8F5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48" name="Google Shape;48;g3575c1134af_1_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800" y="152400"/>
            <a:ext cx="14080811" cy="7924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reencoded.png" id="54" name="Google Shape;5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144000" y="0"/>
            <a:ext cx="5486400" cy="822960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3"/>
          <p:cNvSpPr/>
          <p:nvPr/>
        </p:nvSpPr>
        <p:spPr>
          <a:xfrm>
            <a:off x="538639" y="423743"/>
            <a:ext cx="3848100" cy="48101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000"/>
              <a:buFont typeface="DM Sans Medium"/>
              <a:buNone/>
            </a:pPr>
            <a:r>
              <a:rPr b="0" i="0" lang="en-US" sz="30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Problem Description</a:t>
            </a:r>
            <a:endParaRPr b="0" i="0" sz="3000" u="none" cap="none" strike="noStrike"/>
          </a:p>
        </p:txBody>
      </p:sp>
      <p:pic>
        <p:nvPicPr>
          <p:cNvPr descr="preencoded.png" id="56" name="Google Shape;56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38639" y="1135618"/>
            <a:ext cx="769620" cy="113288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3"/>
          <p:cNvSpPr/>
          <p:nvPr/>
        </p:nvSpPr>
        <p:spPr>
          <a:xfrm>
            <a:off x="1539121" y="1289447"/>
            <a:ext cx="1924050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00"/>
              <a:buFont typeface="DM Sans Medium"/>
              <a:buNone/>
            </a:pPr>
            <a:r>
              <a:rPr b="0" i="0" lang="en-US" sz="15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Penalty Kicks</a:t>
            </a:r>
            <a:endParaRPr b="0" i="0" sz="1500" u="none" cap="none" strike="noStrike"/>
          </a:p>
        </p:txBody>
      </p:sp>
      <p:sp>
        <p:nvSpPr>
          <p:cNvPr id="58" name="Google Shape;58;p3"/>
          <p:cNvSpPr/>
          <p:nvPr/>
        </p:nvSpPr>
        <p:spPr>
          <a:xfrm>
            <a:off x="1539121" y="1622227"/>
            <a:ext cx="706624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None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 strategic event where the shooter selects a target spot (e.g., top-left, center-right) while the goalkeeper simultaneously chooses where to dive.</a:t>
            </a:r>
            <a:endParaRPr b="0" i="0" sz="1200" u="none" cap="none" strike="noStrike"/>
          </a:p>
        </p:txBody>
      </p:sp>
      <p:pic>
        <p:nvPicPr>
          <p:cNvPr descr="preencoded.png" id="59" name="Google Shape;59;p3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38639" y="2268498"/>
            <a:ext cx="769620" cy="2125266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3"/>
          <p:cNvSpPr/>
          <p:nvPr/>
        </p:nvSpPr>
        <p:spPr>
          <a:xfrm>
            <a:off x="1539121" y="2422327"/>
            <a:ext cx="1924050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00"/>
              <a:buFont typeface="DM Sans Medium"/>
              <a:buNone/>
            </a:pPr>
            <a:r>
              <a:rPr b="0" i="0" lang="en-US" sz="15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Penalty Shootouts</a:t>
            </a:r>
            <a:endParaRPr b="0" i="0" sz="1500" u="none" cap="none" strike="noStrike"/>
          </a:p>
        </p:txBody>
      </p:sp>
      <p:sp>
        <p:nvSpPr>
          <p:cNvPr id="61" name="Google Shape;61;p3"/>
          <p:cNvSpPr/>
          <p:nvPr/>
        </p:nvSpPr>
        <p:spPr>
          <a:xfrm>
            <a:off x="1539121" y="2755106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None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Used to resolve knockout matches tied after extra time. Key rules include:</a:t>
            </a:r>
            <a:endParaRPr b="0" i="0" sz="1200" u="none" cap="none" strike="noStrike"/>
          </a:p>
        </p:txBody>
      </p:sp>
      <p:sp>
        <p:nvSpPr>
          <p:cNvPr id="62" name="Google Shape;62;p3"/>
          <p:cNvSpPr/>
          <p:nvPr/>
        </p:nvSpPr>
        <p:spPr>
          <a:xfrm>
            <a:off x="1539121" y="3093601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Five alternating kicks per team</a:t>
            </a:r>
            <a:endParaRPr b="0" i="0" sz="1200" u="none" cap="none" strike="noStrike"/>
          </a:p>
        </p:txBody>
      </p:sp>
      <p:sp>
        <p:nvSpPr>
          <p:cNvPr id="63" name="Google Shape;63;p3"/>
          <p:cNvSpPr/>
          <p:nvPr/>
        </p:nvSpPr>
        <p:spPr>
          <a:xfrm>
            <a:off x="1539121" y="3393638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Sudden death if still tied</a:t>
            </a:r>
            <a:endParaRPr b="0" i="0" sz="1200" u="none" cap="none" strike="noStrike"/>
          </a:p>
        </p:txBody>
      </p:sp>
      <p:sp>
        <p:nvSpPr>
          <p:cNvPr id="64" name="Google Shape;64;p3"/>
          <p:cNvSpPr/>
          <p:nvPr/>
        </p:nvSpPr>
        <p:spPr>
          <a:xfrm>
            <a:off x="1539121" y="3693676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Ball must move forward</a:t>
            </a:r>
            <a:endParaRPr b="0" i="0" sz="1200" u="none" cap="none" strike="noStrike"/>
          </a:p>
        </p:txBody>
      </p:sp>
      <p:sp>
        <p:nvSpPr>
          <p:cNvPr id="65" name="Google Shape;65;p3"/>
          <p:cNvSpPr/>
          <p:nvPr/>
        </p:nvSpPr>
        <p:spPr>
          <a:xfrm>
            <a:off x="1539121" y="3993713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Goalkeeper must remain on the goal line until the kick</a:t>
            </a:r>
            <a:endParaRPr b="0" i="0" sz="1200" u="none" cap="none" strike="noStrike"/>
          </a:p>
        </p:txBody>
      </p:sp>
      <p:pic>
        <p:nvPicPr>
          <p:cNvPr descr="preencoded.png" id="66" name="Google Shape;66;p3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538639" y="4393763"/>
            <a:ext cx="769620" cy="1379101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3"/>
          <p:cNvSpPr/>
          <p:nvPr/>
        </p:nvSpPr>
        <p:spPr>
          <a:xfrm>
            <a:off x="1539121" y="4547592"/>
            <a:ext cx="2403991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00"/>
              <a:buFont typeface="DM Sans Medium"/>
              <a:buNone/>
            </a:pPr>
            <a:r>
              <a:rPr b="0" i="0" lang="en-US" sz="15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Strategic Decision-Making</a:t>
            </a:r>
            <a:endParaRPr b="0" i="0" sz="1500" u="none" cap="none" strike="noStrike"/>
          </a:p>
        </p:txBody>
      </p:sp>
      <p:sp>
        <p:nvSpPr>
          <p:cNvPr id="68" name="Google Shape;68;p3"/>
          <p:cNvSpPr/>
          <p:nvPr/>
        </p:nvSpPr>
        <p:spPr>
          <a:xfrm>
            <a:off x="1539121" y="4880372"/>
            <a:ext cx="7066240" cy="738664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None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Decisions by both shooter and goalkeeper are influenced by psychological, physiological, and match-specific conditions. The limited set of options makes this problem ideal for Discrete Choice Modeling (DCM).</a:t>
            </a:r>
            <a:endParaRPr b="0" i="0" sz="1200" u="none" cap="none" strike="noStrike"/>
          </a:p>
        </p:txBody>
      </p:sp>
      <p:pic>
        <p:nvPicPr>
          <p:cNvPr descr="preencoded.png" id="69" name="Google Shape;69;p3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538639" y="5772864"/>
            <a:ext cx="769620" cy="2032992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3"/>
          <p:cNvSpPr/>
          <p:nvPr/>
        </p:nvSpPr>
        <p:spPr>
          <a:xfrm>
            <a:off x="1539121" y="5926693"/>
            <a:ext cx="1924050" cy="24050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3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500"/>
              <a:buFont typeface="DM Sans Medium"/>
              <a:buNone/>
            </a:pPr>
            <a:r>
              <a:rPr b="0" i="0" lang="en-US" sz="15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Modeling Approach</a:t>
            </a:r>
            <a:endParaRPr b="0" i="0" sz="1500" u="none" cap="none" strike="noStrike"/>
          </a:p>
        </p:txBody>
      </p:sp>
      <p:sp>
        <p:nvSpPr>
          <p:cNvPr id="71" name="Google Shape;71;p3"/>
          <p:cNvSpPr/>
          <p:nvPr/>
        </p:nvSpPr>
        <p:spPr>
          <a:xfrm>
            <a:off x="1539121" y="6259473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Model: Multinomial Logit (MNL)</a:t>
            </a:r>
            <a:endParaRPr b="0" i="0" sz="1200" u="none" cap="none" strike="noStrike"/>
          </a:p>
        </p:txBody>
      </p:sp>
      <p:sp>
        <p:nvSpPr>
          <p:cNvPr id="72" name="Google Shape;72;p3"/>
          <p:cNvSpPr/>
          <p:nvPr/>
        </p:nvSpPr>
        <p:spPr>
          <a:xfrm>
            <a:off x="1539121" y="6559510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Alternatives: 6 shot directions (e.g., top-left, bottom-center)</a:t>
            </a:r>
            <a:endParaRPr b="0" i="0" sz="1200" u="none" cap="none" strike="noStrike"/>
          </a:p>
        </p:txBody>
      </p:sp>
      <p:sp>
        <p:nvSpPr>
          <p:cNvPr id="73" name="Google Shape;73;p3"/>
          <p:cNvSpPr/>
          <p:nvPr/>
        </p:nvSpPr>
        <p:spPr>
          <a:xfrm>
            <a:off x="1539121" y="6859548"/>
            <a:ext cx="7066240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Covariates: Player's dominant foot, goalkeeper's movement, selected direction</a:t>
            </a:r>
            <a:endParaRPr b="0" i="0" sz="1200" u="none" cap="none" strike="noStrike"/>
          </a:p>
        </p:txBody>
      </p:sp>
      <p:sp>
        <p:nvSpPr>
          <p:cNvPr id="74" name="Google Shape;74;p3"/>
          <p:cNvSpPr/>
          <p:nvPr/>
        </p:nvSpPr>
        <p:spPr>
          <a:xfrm>
            <a:off x="1539121" y="7159585"/>
            <a:ext cx="706624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42900" lvl="0" marL="342900" marR="0" rtl="0" algn="l">
              <a:lnSpc>
                <a:spcPct val="15833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200"/>
              <a:buFont typeface="Inter"/>
              <a:buChar char="•"/>
            </a:pPr>
            <a:r>
              <a:rPr b="0" i="0" lang="en-US" sz="12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Objective: Identify behavioral patterns and assess how goalkeeper actions influence the player's choice</a:t>
            </a:r>
            <a:endParaRPr b="0" i="0" sz="1200" u="none" cap="none" strike="noStrike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"/>
          <p:cNvSpPr/>
          <p:nvPr/>
        </p:nvSpPr>
        <p:spPr>
          <a:xfrm>
            <a:off x="760690" y="597694"/>
            <a:ext cx="7885748" cy="67925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4705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4250"/>
              <a:buFont typeface="DM Sans Medium"/>
              <a:buNone/>
            </a:pPr>
            <a:r>
              <a:rPr b="0" i="0" lang="en-US" sz="42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Literature Review – Key Papers</a:t>
            </a:r>
            <a:endParaRPr b="0" i="0" sz="4250" u="none" cap="none" strike="noStrike"/>
          </a:p>
        </p:txBody>
      </p:sp>
      <p:sp>
        <p:nvSpPr>
          <p:cNvPr id="81" name="Google Shape;81;p4"/>
          <p:cNvSpPr/>
          <p:nvPr/>
        </p:nvSpPr>
        <p:spPr>
          <a:xfrm>
            <a:off x="760690" y="1711642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4"/>
          <p:cNvSpPr/>
          <p:nvPr/>
        </p:nvSpPr>
        <p:spPr>
          <a:xfrm>
            <a:off x="842129" y="1752302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1</a:t>
            </a:r>
            <a:endParaRPr b="0" i="0" sz="2550" u="none" cap="none" strike="noStrike"/>
          </a:p>
        </p:txBody>
      </p:sp>
      <p:sp>
        <p:nvSpPr>
          <p:cNvPr id="83" name="Google Shape;83;p4"/>
          <p:cNvSpPr/>
          <p:nvPr/>
        </p:nvSpPr>
        <p:spPr>
          <a:xfrm>
            <a:off x="1466969" y="1786295"/>
            <a:ext cx="5712381" cy="1358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Identifying the best strategy for soccer penalty success: A predictive model for optimising behavioural and biomechanical trade-offs</a:t>
            </a:r>
            <a:endParaRPr b="0" i="0" sz="2100" u="none" cap="none" strike="noStrike"/>
          </a:p>
        </p:txBody>
      </p:sp>
      <p:sp>
        <p:nvSpPr>
          <p:cNvPr id="84" name="Google Shape;84;p4"/>
          <p:cNvSpPr/>
          <p:nvPr/>
        </p:nvSpPr>
        <p:spPr>
          <a:xfrm>
            <a:off x="1466969" y="3274933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Andrew H. Hunter et al.</a:t>
            </a:r>
            <a:endParaRPr b="0" i="0" sz="1700" u="none" cap="none" strike="noStrike"/>
          </a:p>
        </p:txBody>
      </p:sp>
      <p:sp>
        <p:nvSpPr>
          <p:cNvPr id="85" name="Google Shape;85;p4"/>
          <p:cNvSpPr/>
          <p:nvPr/>
        </p:nvSpPr>
        <p:spPr>
          <a:xfrm>
            <a:off x="7451050" y="1711642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4"/>
          <p:cNvSpPr/>
          <p:nvPr/>
        </p:nvSpPr>
        <p:spPr>
          <a:xfrm>
            <a:off x="7532489" y="1752302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2</a:t>
            </a:r>
            <a:endParaRPr b="0" i="0" sz="2550" u="none" cap="none" strike="noStrike"/>
          </a:p>
        </p:txBody>
      </p:sp>
      <p:sp>
        <p:nvSpPr>
          <p:cNvPr id="87" name="Google Shape;87;p4"/>
          <p:cNvSpPr/>
          <p:nvPr/>
        </p:nvSpPr>
        <p:spPr>
          <a:xfrm>
            <a:off x="8157329" y="1786295"/>
            <a:ext cx="5712381" cy="135826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The obligation to succeed when it matters the most – The influence of skill and pressure on the success in football penalty kicks</a:t>
            </a:r>
            <a:endParaRPr b="0" i="0" sz="2100" u="none" cap="none" strike="noStrike"/>
          </a:p>
        </p:txBody>
      </p:sp>
      <p:sp>
        <p:nvSpPr>
          <p:cNvPr id="88" name="Google Shape;88;p4"/>
          <p:cNvSpPr/>
          <p:nvPr/>
        </p:nvSpPr>
        <p:spPr>
          <a:xfrm>
            <a:off x="8157329" y="3274933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Michel Brinkschulte et al.</a:t>
            </a:r>
            <a:endParaRPr b="0" i="0" sz="1700" u="none" cap="none" strike="noStrike"/>
          </a:p>
        </p:txBody>
      </p:sp>
      <p:sp>
        <p:nvSpPr>
          <p:cNvPr id="89" name="Google Shape;89;p4"/>
          <p:cNvSpPr/>
          <p:nvPr/>
        </p:nvSpPr>
        <p:spPr>
          <a:xfrm>
            <a:off x="760690" y="4057412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4"/>
          <p:cNvSpPr/>
          <p:nvPr/>
        </p:nvSpPr>
        <p:spPr>
          <a:xfrm>
            <a:off x="842129" y="4098072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3</a:t>
            </a:r>
            <a:endParaRPr b="0" i="0" sz="2550" u="none" cap="none" strike="noStrike"/>
          </a:p>
        </p:txBody>
      </p:sp>
      <p:sp>
        <p:nvSpPr>
          <p:cNvPr id="91" name="Google Shape;91;p4"/>
          <p:cNvSpPr/>
          <p:nvPr/>
        </p:nvSpPr>
        <p:spPr>
          <a:xfrm>
            <a:off x="1466969" y="4132064"/>
            <a:ext cx="5712381" cy="1018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Pressure versus ability: Evidence from penalty shoot-outs between teams from different divisions</a:t>
            </a:r>
            <a:endParaRPr b="0" i="0" sz="2100" u="none" cap="none" strike="noStrike"/>
          </a:p>
        </p:txBody>
      </p:sp>
      <p:sp>
        <p:nvSpPr>
          <p:cNvPr id="92" name="Google Shape;92;p4"/>
          <p:cNvSpPr/>
          <p:nvPr/>
        </p:nvSpPr>
        <p:spPr>
          <a:xfrm>
            <a:off x="1466969" y="5281136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Alex Krumer</a:t>
            </a:r>
            <a:endParaRPr b="0" i="0" sz="1700" u="none" cap="none" strike="noStrike"/>
          </a:p>
        </p:txBody>
      </p:sp>
      <p:sp>
        <p:nvSpPr>
          <p:cNvPr id="93" name="Google Shape;93;p4"/>
          <p:cNvSpPr/>
          <p:nvPr/>
        </p:nvSpPr>
        <p:spPr>
          <a:xfrm>
            <a:off x="7451050" y="4057412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" name="Google Shape;94;p4"/>
          <p:cNvSpPr/>
          <p:nvPr/>
        </p:nvSpPr>
        <p:spPr>
          <a:xfrm>
            <a:off x="7532489" y="4098072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4</a:t>
            </a:r>
            <a:endParaRPr b="0" i="0" sz="2550" u="none" cap="none" strike="noStrike"/>
          </a:p>
        </p:txBody>
      </p:sp>
      <p:sp>
        <p:nvSpPr>
          <p:cNvPr id="95" name="Google Shape;95;p4"/>
          <p:cNvSpPr/>
          <p:nvPr/>
        </p:nvSpPr>
        <p:spPr>
          <a:xfrm>
            <a:off x="8157329" y="4132064"/>
            <a:ext cx="5712381" cy="679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Penalty kicks as cross-fertilization: On the economic psychology of sports</a:t>
            </a:r>
            <a:endParaRPr b="0" i="0" sz="2100" u="none" cap="none" strike="noStrike"/>
          </a:p>
        </p:txBody>
      </p:sp>
      <p:sp>
        <p:nvSpPr>
          <p:cNvPr id="96" name="Google Shape;96;p4"/>
          <p:cNvSpPr/>
          <p:nvPr/>
        </p:nvSpPr>
        <p:spPr>
          <a:xfrm>
            <a:off x="8157329" y="4941570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Ofer H. Azar, Michael Bar-Eli</a:t>
            </a:r>
            <a:endParaRPr b="0" i="0" sz="1700" u="none" cap="none" strike="noStrike"/>
          </a:p>
        </p:txBody>
      </p:sp>
      <p:sp>
        <p:nvSpPr>
          <p:cNvPr id="97" name="Google Shape;97;p4"/>
          <p:cNvSpPr/>
          <p:nvPr/>
        </p:nvSpPr>
        <p:spPr>
          <a:xfrm>
            <a:off x="760690" y="6063615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842129" y="6104275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5</a:t>
            </a:r>
            <a:endParaRPr b="0" i="0" sz="2550" u="none" cap="none" strike="noStrike"/>
          </a:p>
        </p:txBody>
      </p:sp>
      <p:sp>
        <p:nvSpPr>
          <p:cNvPr id="99" name="Google Shape;99;p4"/>
          <p:cNvSpPr/>
          <p:nvPr/>
        </p:nvSpPr>
        <p:spPr>
          <a:xfrm>
            <a:off x="1466969" y="6138267"/>
            <a:ext cx="5712381" cy="679133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Designing practical and fair sequential team contests: The case of penalty shootouts</a:t>
            </a:r>
            <a:endParaRPr b="0" i="0" sz="2100" u="none" cap="none" strike="noStrike"/>
          </a:p>
        </p:txBody>
      </p:sp>
      <p:sp>
        <p:nvSpPr>
          <p:cNvPr id="100" name="Google Shape;100;p4"/>
          <p:cNvSpPr/>
          <p:nvPr/>
        </p:nvSpPr>
        <p:spPr>
          <a:xfrm>
            <a:off x="1466969" y="6947773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Nejat Anbarcı et al.</a:t>
            </a:r>
            <a:endParaRPr b="0" i="0" sz="1700" u="none" cap="none" strike="noStrike"/>
          </a:p>
        </p:txBody>
      </p:sp>
      <p:sp>
        <p:nvSpPr>
          <p:cNvPr id="101" name="Google Shape;101;p4"/>
          <p:cNvSpPr/>
          <p:nvPr/>
        </p:nvSpPr>
        <p:spPr>
          <a:xfrm>
            <a:off x="7451050" y="6063615"/>
            <a:ext cx="488990" cy="488990"/>
          </a:xfrm>
          <a:prstGeom prst="roundRect">
            <a:avLst>
              <a:gd fmla="val 6668" name="adj"/>
            </a:avLst>
          </a:prstGeom>
          <a:solidFill>
            <a:srgbClr val="EDEBE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7532489" y="6104275"/>
            <a:ext cx="325993" cy="4075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550"/>
              <a:buFont typeface="DM Sans Medium"/>
              <a:buNone/>
            </a:pPr>
            <a:r>
              <a:rPr b="0" i="0" lang="en-US" sz="255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6</a:t>
            </a:r>
            <a:endParaRPr b="0" i="0" sz="2550" u="none" cap="none" strike="noStrike"/>
          </a:p>
        </p:txBody>
      </p:sp>
      <p:sp>
        <p:nvSpPr>
          <p:cNvPr id="103" name="Google Shape;103;p4"/>
          <p:cNvSpPr/>
          <p:nvPr/>
        </p:nvSpPr>
        <p:spPr>
          <a:xfrm>
            <a:off x="8157329" y="6138267"/>
            <a:ext cx="5712381" cy="101869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26190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2100"/>
              <a:buFont typeface="DM Sans Medium"/>
              <a:buNone/>
            </a:pPr>
            <a:r>
              <a:rPr b="0" i="0" lang="en-US" sz="2100" u="none" cap="none" strike="noStrike">
                <a:solidFill>
                  <a:srgbClr val="161613"/>
                </a:solidFill>
                <a:latin typeface="DM Sans Medium"/>
                <a:ea typeface="DM Sans Medium"/>
                <a:cs typeface="DM Sans Medium"/>
                <a:sym typeface="DM Sans Medium"/>
              </a:rPr>
              <a:t>Machine learning-based identification of the strongest predictive features of scoring penalty kick in football</a:t>
            </a:r>
            <a:endParaRPr b="0" i="0" sz="2100" u="none" cap="none" strike="noStrike"/>
          </a:p>
        </p:txBody>
      </p:sp>
      <p:sp>
        <p:nvSpPr>
          <p:cNvPr id="104" name="Google Shape;104;p4"/>
          <p:cNvSpPr/>
          <p:nvPr/>
        </p:nvSpPr>
        <p:spPr>
          <a:xfrm>
            <a:off x="8157329" y="7287339"/>
            <a:ext cx="5712381" cy="34778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58823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1700"/>
              <a:buFont typeface="Inter"/>
              <a:buNone/>
            </a:pPr>
            <a:r>
              <a:rPr b="0" i="0" lang="en-US" sz="1700" u="none" cap="none" strike="noStrike">
                <a:solidFill>
                  <a:srgbClr val="161613"/>
                </a:solidFill>
                <a:latin typeface="Inter"/>
                <a:ea typeface="Inter"/>
                <a:cs typeface="Inter"/>
                <a:sym typeface="Inter"/>
              </a:rPr>
              <a:t>Ural Akıncıoğlu et al.</a:t>
            </a:r>
            <a:endParaRPr b="0" i="0" sz="1700" u="none" cap="none" strike="noStrike"/>
          </a:p>
        </p:txBody>
      </p:sp>
      <p:sp>
        <p:nvSpPr>
          <p:cNvPr id="105" name="Google Shape;105;p4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rgbClr val="F9F8F5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575c1134af_1_4"/>
          <p:cNvSpPr/>
          <p:nvPr/>
        </p:nvSpPr>
        <p:spPr>
          <a:xfrm>
            <a:off x="403650" y="2937250"/>
            <a:ext cx="5338500" cy="163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24615"/>
              </a:lnSpc>
              <a:spcBef>
                <a:spcPts val="0"/>
              </a:spcBef>
              <a:spcAft>
                <a:spcPts val="0"/>
              </a:spcAft>
              <a:buClr>
                <a:srgbClr val="161613"/>
              </a:buClr>
              <a:buSzPts val="3250"/>
              <a:buFont typeface="DM Sans Medium"/>
              <a:buNone/>
            </a:pPr>
            <a:r>
              <a:rPr b="1" i="0" lang="en-US" sz="3650" u="none" cap="none" strike="noStrike">
                <a:solidFill>
                  <a:srgbClr val="161613"/>
                </a:solidFill>
                <a:latin typeface="DM Sans"/>
                <a:ea typeface="DM Sans"/>
                <a:cs typeface="DM Sans"/>
                <a:sym typeface="DM Sans"/>
              </a:rPr>
              <a:t>Discrete Choice Modeling Methodology</a:t>
            </a:r>
            <a:endParaRPr b="1" i="0" sz="3650" u="none" cap="none" strike="noStrike"/>
          </a:p>
        </p:txBody>
      </p:sp>
      <p:sp>
        <p:nvSpPr>
          <p:cNvPr id="113" name="Google Shape;113;g3575c1134af_1_4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4" name="Google Shape;114;g3575c1134af_1_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57825" y="124863"/>
            <a:ext cx="6578100" cy="7979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0" name="Google Shape;120;g35770e2e9e7_1_4"/>
          <p:cNvGraphicFramePr/>
          <p:nvPr/>
        </p:nvGraphicFramePr>
        <p:xfrm>
          <a:off x="206925" y="1251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{AD0D9F41-64C9-47EB-96D4-F57DD221ADAD}</a:tableStyleId>
              </a:tblPr>
              <a:tblGrid>
                <a:gridCol w="1681375"/>
                <a:gridCol w="893250"/>
                <a:gridCol w="893250"/>
                <a:gridCol w="1747050"/>
                <a:gridCol w="1655125"/>
                <a:gridCol w="1182225"/>
                <a:gridCol w="919500"/>
              </a:tblGrid>
              <a:tr h="35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Parameter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Estimate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p-value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asc_DC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-0,5586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B27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0,1508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-3,7035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0,1508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-3,7035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9D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2,13E-04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asc_DL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0,835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1CC7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0,0907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9,2029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0,0907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9,2029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ACE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0,00E+00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asc_DR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1,1884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0,0844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14,0838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0,0844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14,0838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0,00E+00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asc_TC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-1,2649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0,2029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-6,2352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0,2029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-6,2352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696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4,51E-10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asc_TL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-0,4436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BE7B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0,1461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-3,0366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0,1461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-3,0366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AA77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2,39E-03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asc_TR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0,2437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EE2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0,1132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2,1529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0,1132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2,1529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8E5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3,13E-02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1" name="Google Shape;121;g35770e2e9e7_1_4"/>
          <p:cNvGraphicFramePr/>
          <p:nvPr/>
        </p:nvGraphicFramePr>
        <p:xfrm>
          <a:off x="6334725" y="2855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{AD0D9F41-64C9-47EB-96D4-F57DD221ADAD}</a:tableStyleId>
              </a:tblPr>
              <a:tblGrid>
                <a:gridCol w="1515400"/>
                <a:gridCol w="805050"/>
                <a:gridCol w="805050"/>
                <a:gridCol w="1574600"/>
                <a:gridCol w="1491725"/>
                <a:gridCol w="1065525"/>
                <a:gridCol w="828725"/>
              </a:tblGrid>
              <a:tr h="35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Parameter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Estimate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p-value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b_foot1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0,3256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4DF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0,1542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2,1116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0,1542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2,1116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9E5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3,47E-02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b_foot2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0,5476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B7D78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0,2094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2,6157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0,2094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2,6157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3E3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8,91E-03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b_foot3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-0,7435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A9F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0,1323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-5,6178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756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0,1323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-5,6178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756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1,93E-08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b_foot4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0,2358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FE2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0,0958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2,4623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0,0958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2,4623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5E4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1,38E-02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b_foot5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-0,0387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8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0,164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-0,2358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0,164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-0,2358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8,14E-01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7E984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b_foot6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-0,3269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CA7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0,0928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-3,5234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A0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0,0928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-3,5234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A075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4,26E-04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22" name="Google Shape;122;g35770e2e9e7_1_4"/>
          <p:cNvGraphicFramePr/>
          <p:nvPr/>
        </p:nvGraphicFramePr>
        <p:xfrm>
          <a:off x="206925" y="5659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{AD0D9F41-64C9-47EB-96D4-F57DD221ADAD}</a:tableStyleId>
              </a:tblPr>
              <a:tblGrid>
                <a:gridCol w="1583275"/>
                <a:gridCol w="841125"/>
                <a:gridCol w="841125"/>
                <a:gridCol w="1645125"/>
                <a:gridCol w="1558525"/>
                <a:gridCol w="1113225"/>
                <a:gridCol w="865850"/>
              </a:tblGrid>
              <a:tr h="35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Parameter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Estimate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Std. Error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Robust t-ratio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p-value</a:t>
                      </a:r>
                      <a:endParaRPr sz="1200"/>
                    </a:p>
                  </a:txBody>
                  <a:tcPr marT="91425" marB="91425" marR="91425" marL="91425"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b_moveGK1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-0,0685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5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0,0617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-1,1107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0,0617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-1,1107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27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2,67E-01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EB84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b_moveGK2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0,0483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8E9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0,0738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0,6538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0,0738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0,6538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A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5,13E-01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BEA84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b_moveGK3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-0,0784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4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0,0644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-1,2189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0,0644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-1,2189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DD07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2,23E-01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B84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b_moveGK4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0,1221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EE6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0,0382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3,1972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0,0382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3,1972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DE18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1,39E-03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983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b_moveGK5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-0,0059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B84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0,0695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-0,0852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0,0695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-0,0852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7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9,32E-01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6E984"/>
                    </a:solidFill>
                  </a:tcPr>
                </a:tc>
              </a:tr>
              <a:tr h="180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b_moveGK6</a:t>
                      </a:r>
                      <a:endParaRPr sz="1200"/>
                    </a:p>
                  </a:txBody>
                  <a:tcPr marT="91425" marB="91425" marR="91425" marL="91425"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-0,0175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0,0393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-0,4448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0,0393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A8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-0,4448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EE08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/>
                        <a:t>6,56E-01</a:t>
                      </a:r>
                      <a:endParaRPr sz="1200"/>
                    </a:p>
                  </a:txBody>
                  <a:tcPr marT="91425" marB="91425" marR="91425" marL="91425">
                    <a:lnL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5450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9EA84"/>
                    </a:solidFill>
                  </a:tcPr>
                </a:tc>
              </a:tr>
            </a:tbl>
          </a:graphicData>
        </a:graphic>
      </p:graphicFrame>
      <p:sp>
        <p:nvSpPr>
          <p:cNvPr id="123" name="Google Shape;123;g35770e2e9e7_1_4"/>
          <p:cNvSpPr txBox="1"/>
          <p:nvPr/>
        </p:nvSpPr>
        <p:spPr>
          <a:xfrm>
            <a:off x="10183850" y="529425"/>
            <a:ext cx="3924000" cy="177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100" u="sng"/>
              <a:t>RESULTS AND INFERENCE:</a:t>
            </a:r>
            <a:endParaRPr b="1" sz="2100" u="sng"/>
          </a:p>
        </p:txBody>
      </p:sp>
      <p:sp>
        <p:nvSpPr>
          <p:cNvPr id="124" name="Google Shape;124;g35770e2e9e7_1_4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75c1134af_2_15"/>
          <p:cNvSpPr txBox="1"/>
          <p:nvPr/>
        </p:nvSpPr>
        <p:spPr>
          <a:xfrm>
            <a:off x="682025" y="615925"/>
            <a:ext cx="7377000" cy="652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just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Next Review</a:t>
            </a:r>
            <a:endParaRPr b="1"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Multinomial Logit Model (MNL)</a:t>
            </a:r>
            <a:endParaRPr b="1"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DM Sans"/>
              <a:buChar char="●"/>
            </a:pP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Include all relevant variables (foot, goalkeeper movement, match context, psychological factors) to predict shot outcomes.</a:t>
            </a:r>
            <a:endParaRPr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Model Testing</a:t>
            </a:r>
            <a:endParaRPr b="1"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Assess model fit using </a:t>
            </a: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log-likelihood</a:t>
            </a: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and </a:t>
            </a: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parameter significance</a:t>
            </a: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.</a:t>
            </a:r>
            <a:endParaRPr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Panel Logit Model</a:t>
            </a:r>
            <a:endParaRPr b="1"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-361950" lvl="0" marL="457200" rtl="0" algn="just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2100"/>
              <a:buChar char="●"/>
            </a:pP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Develop a </a:t>
            </a:r>
            <a:r>
              <a:rPr b="1"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panel logit model</a:t>
            </a:r>
            <a:r>
              <a:rPr lang="en-US" sz="2100">
                <a:solidFill>
                  <a:schemeClr val="dk1"/>
                </a:solidFill>
                <a:latin typeface="DM Sans"/>
                <a:ea typeface="DM Sans"/>
                <a:cs typeface="DM Sans"/>
                <a:sym typeface="DM Sans"/>
              </a:rPr>
              <a:t> for repeated choices, focusing on player and goalkeeper data across multiple kicks.</a:t>
            </a:r>
            <a:endParaRPr sz="2100">
              <a:solidFill>
                <a:schemeClr val="dk1"/>
              </a:solidFill>
              <a:latin typeface="DM Sans"/>
              <a:ea typeface="DM Sans"/>
              <a:cs typeface="DM Sans"/>
              <a:sym typeface="DM Sans"/>
            </a:endParaRPr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latin typeface="DM Sans"/>
              <a:ea typeface="DM Sans"/>
              <a:cs typeface="DM Sans"/>
              <a:sym typeface="DM Sans"/>
            </a:endParaRPr>
          </a:p>
        </p:txBody>
      </p:sp>
      <p:pic>
        <p:nvPicPr>
          <p:cNvPr id="131" name="Google Shape;131;g3575c1134af_2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11450" y="1259675"/>
            <a:ext cx="5966550" cy="4941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g3575c1134af_2_15"/>
          <p:cNvSpPr/>
          <p:nvPr/>
        </p:nvSpPr>
        <p:spPr>
          <a:xfrm>
            <a:off x="12813500" y="7709900"/>
            <a:ext cx="1816800" cy="5196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F9FBF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2025-05-11T19:55:40Z</dcterms:created>
  <dc:creator>PptxGenJS</dc:creator>
</cp:coreProperties>
</file>